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</p:sldMasterIdLst>
  <p:notesMasterIdLst>
    <p:notesMasterId r:id="rId11"/>
  </p:notesMasterIdLst>
  <p:handoutMasterIdLst>
    <p:handoutMasterId r:id="rId12"/>
  </p:handoutMasterIdLst>
  <p:sldIdLst>
    <p:sldId id="258" r:id="rId5"/>
    <p:sldId id="257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6" autoAdjust="0"/>
    <p:restoredTop sz="94652" autoAdjust="0"/>
  </p:normalViewPr>
  <p:slideViewPr>
    <p:cSldViewPr>
      <p:cViewPr>
        <p:scale>
          <a:sx n="100" d="100"/>
          <a:sy n="100" d="100"/>
        </p:scale>
        <p:origin x="-3912" y="-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42490F-4F88-41CD-ABA3-E697268F59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6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FBFE4A-0A86-4B0B-976F-019047BE9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titl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01600" y="2343150"/>
            <a:ext cx="8999538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875088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855EE-C4FC-492A-BF6B-FB0DEBF38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93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092325" cy="5818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933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E0E96-1F77-43A4-ACF6-B6A180E48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461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FA6DC-EB46-4554-B7A0-CF91303F0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2349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1D276-93D2-4EB3-BDFA-7FA336981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9003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0E18E-3677-4149-B7EE-171966BE86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925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105E0-819C-4F3A-8D57-40C3179A0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60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59F2F-8200-4562-A31D-4CB54DC53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411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92B93-A068-44DE-ABE0-5A2FD70B7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82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A45FD-D206-4642-9370-F0BA66F04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6113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5858-46DA-42D3-A0C0-188298343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812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1FB5E-943A-4AEB-B4B2-9E501E31B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09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0E3D9-0FAC-4BF4-B0E5-C2EE0EE49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920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715BF-28DF-40AA-A40C-312B855A4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7540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092325" cy="5818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933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0057C-29E6-4482-AF04-A27FD417E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3845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1774F-2C04-4765-8F5B-0F8AB6F8D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08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B0F9D-89A8-4888-AF1E-71CAF3B444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3785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0AEAF-34D4-4A5D-951F-63EE10801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47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D16FF-5610-432C-A462-1DC2DF5D9C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690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02DD8-1DC7-4B42-AEAC-4C766EFDC1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956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65C67-93AE-4CD7-AB0F-F2F59DE0F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024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1DA1A-7DD7-4BF9-A6B1-E911AE158B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49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0806-2A9D-4FC9-A745-130112A14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6728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F67DB-5F77-4FAB-A02D-0F24B430F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310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E1B1-5D7E-4100-AB58-B6E95F3DA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5745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F873-4818-451D-9C92-1A1D2BC92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6641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092325" cy="5818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933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A1E77-5E18-45EA-81C9-4DE4E146B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167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81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46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29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7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5D281-1A5F-4DF8-95C8-28F241294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617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644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435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632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70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7B39B-7F15-464D-95DA-C00BA30663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25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063FB-27AF-452C-95B8-31EDA505E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41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649A-EEC9-4A37-84A3-17D8F89220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131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CF614-1E6D-4F2C-A3BE-8ACE847D3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89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51652-88A3-4F78-A844-A78C67B875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01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7713" y="6237288"/>
            <a:ext cx="103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463" y="6230938"/>
            <a:ext cx="3719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6525" y="6553200"/>
            <a:ext cx="684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fld id="{5E71C0EE-194F-4734-B99F-72CB879377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7713" y="6237288"/>
            <a:ext cx="103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463" y="6230938"/>
            <a:ext cx="3719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6525" y="6553200"/>
            <a:ext cx="684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fld id="{FA63B346-82BB-4DDA-9B3D-F0703CFF28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7713" y="6237288"/>
            <a:ext cx="103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463" y="6230938"/>
            <a:ext cx="3719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6525" y="6553200"/>
            <a:ext cx="684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fld id="{C98C9019-C223-40A5-8A2B-D264758954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algn="ctr"/>
            <a:endParaRPr lang="en-US"/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en-US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9184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9184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9185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91851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5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Bullying &amp; </a:t>
            </a:r>
            <a:r>
              <a:rPr lang="en-US" dirty="0" err="1" smtClean="0"/>
              <a:t>Gangsterism</a:t>
            </a:r>
            <a:endParaRPr lang="en-US" dirty="0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212976"/>
            <a:ext cx="7380288" cy="674687"/>
          </a:xfrm>
        </p:spPr>
        <p:txBody>
          <a:bodyPr/>
          <a:lstStyle/>
          <a:p>
            <a:r>
              <a:rPr lang="en-US" sz="2000" dirty="0" smtClean="0"/>
              <a:t>(a presentation by MCPF Penang)</a:t>
            </a:r>
            <a:endParaRPr lang="en-US" sz="2000" dirty="0"/>
          </a:p>
        </p:txBody>
      </p:sp>
      <p:pic>
        <p:nvPicPr>
          <p:cNvPr id="259082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18493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99592" y="5634633"/>
            <a:ext cx="7380288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 smtClean="0"/>
              <a:t>www.mcpfpg.org</a:t>
            </a:r>
            <a:endParaRPr lang="en-US" sz="2000" dirty="0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88024" y="44624"/>
            <a:ext cx="4104456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Bullying &amp; </a:t>
            </a:r>
            <a:r>
              <a:rPr lang="en-US" sz="2400" b="1" dirty="0" err="1" smtClean="0"/>
              <a:t>Gangsterism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// </a:t>
            </a:r>
            <a:r>
              <a:rPr lang="en-US" sz="2400" dirty="0" smtClean="0"/>
              <a:t>How Can It Happen?</a:t>
            </a:r>
            <a:endParaRPr lang="en-US" sz="2400" dirty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The most common crime committed by youths is shop theft. Youths are also involved in violent crimes such as murder, rioting, extortion and unlawful assembly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Offences</a:t>
            </a:r>
            <a:r>
              <a:rPr lang="en-US" sz="2000" dirty="0"/>
              <a:t> </a:t>
            </a:r>
            <a:r>
              <a:rPr lang="en-US" sz="2000" dirty="0" smtClean="0"/>
              <a:t>like shoplifting</a:t>
            </a:r>
            <a:r>
              <a:rPr lang="en-US" sz="2000" dirty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extortion</a:t>
            </a:r>
            <a:r>
              <a:rPr lang="en-US" sz="2000" dirty="0"/>
              <a:t>, </a:t>
            </a:r>
            <a:r>
              <a:rPr lang="en-US" sz="2000" dirty="0" smtClean="0"/>
              <a:t>etc., </a:t>
            </a:r>
            <a:r>
              <a:rPr lang="en-US" sz="2000" dirty="0"/>
              <a:t>youths can also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become </a:t>
            </a:r>
            <a:r>
              <a:rPr lang="en-US" sz="2000" dirty="0"/>
              <a:t>involved in gangs. This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can </a:t>
            </a:r>
            <a:r>
              <a:rPr lang="en-US" sz="2000" dirty="0"/>
              <a:t>lead to serious and tragic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consequences</a:t>
            </a:r>
            <a:r>
              <a:rPr lang="en-US" sz="2000" dirty="0"/>
              <a:t>, such as </a:t>
            </a:r>
            <a:r>
              <a:rPr lang="en-US" sz="2000" dirty="0" smtClean="0"/>
              <a:t>becoming</a:t>
            </a:r>
            <a:br>
              <a:rPr lang="en-US" sz="2000" dirty="0" smtClean="0"/>
            </a:br>
            <a:r>
              <a:rPr lang="en-US" sz="2000" dirty="0" smtClean="0"/>
              <a:t>victims </a:t>
            </a:r>
            <a:r>
              <a:rPr lang="en-US" sz="2000" dirty="0"/>
              <a:t>of rival gang clashes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Most problem youths come from homes lacking in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parental </a:t>
            </a:r>
            <a:r>
              <a:rPr lang="en-US" sz="2000" dirty="0"/>
              <a:t>guidance and are usually under-achievers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schools and </a:t>
            </a:r>
            <a:r>
              <a:rPr lang="en-US" sz="2000" dirty="0" smtClean="0"/>
              <a:t>with </a:t>
            </a:r>
            <a:r>
              <a:rPr lang="en-US" sz="2000" dirty="0"/>
              <a:t>low self-esteem.</a:t>
            </a:r>
            <a:endParaRPr lang="en-US" sz="2000" dirty="0" smtClean="0"/>
          </a:p>
        </p:txBody>
      </p:sp>
      <p:pic>
        <p:nvPicPr>
          <p:cNvPr id="2054" name="Picture 6" descr="http://www.voice-online.co.uk/sites/default/files/imagecache/455/Youth%20cr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7" y="2852936"/>
            <a:ext cx="339770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88024" y="44624"/>
            <a:ext cx="4104456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Bullying &amp; </a:t>
            </a:r>
            <a:r>
              <a:rPr lang="en-US" sz="2400" b="1" dirty="0" err="1" smtClean="0"/>
              <a:t>Gangsterism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// Gang Involvement</a:t>
            </a:r>
            <a:endParaRPr lang="en-US" sz="2400" dirty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You are regarded as a gang member as long as you know that your friends are members of the gang and you continue to join them in their gang activities.</a:t>
            </a:r>
            <a:endParaRPr lang="en-US" sz="2000" dirty="0" smtClean="0"/>
          </a:p>
        </p:txBody>
      </p:sp>
      <p:pic>
        <p:nvPicPr>
          <p:cNvPr id="13314" name="Picture 2" descr="Youth Cr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4176464" cy="199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696686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88024" y="44624"/>
            <a:ext cx="4104456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Bullying &amp; </a:t>
            </a:r>
            <a:r>
              <a:rPr lang="en-US" sz="2400" b="1" dirty="0" err="1" smtClean="0"/>
              <a:t>Gangsterism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// Gang Involvement</a:t>
            </a:r>
            <a:endParaRPr lang="en-US" sz="2400" dirty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Such activities include: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Gathering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at the gang's operational ground.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Recruiting or introducing new members to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gang.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Accompanying gang members in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outings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Being present with gang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members</a:t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during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Staring incidents.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Settlements talks.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Fights.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Search of rival gang members to seek revenge.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Funeral wake and procession of gang member or his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relative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, etc.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338" name="Picture 2" descr="http://2.bp.blogspot.com/-aXj3OgomjJ0/UHAZe2FjRiI/AAAAAAAABXw/C39ehlUJFnU/s1600/Hoodies-460x2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27681" b="6245"/>
          <a:stretch/>
        </p:blipFill>
        <p:spPr bwMode="auto">
          <a:xfrm>
            <a:off x="5508104" y="2780928"/>
            <a:ext cx="3168650" cy="180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89778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88024" y="44624"/>
            <a:ext cx="4104456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Bullying &amp; </a:t>
            </a:r>
            <a:r>
              <a:rPr lang="en-US" sz="2400" b="1" dirty="0" err="1" smtClean="0"/>
              <a:t>Gangsterism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// Create a Lawful Society</a:t>
            </a:r>
            <a:endParaRPr lang="en-US" sz="2400" dirty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Members of the public who are concerned that their children may be involved in gang-related activities or have any information on such activities can </a:t>
            </a:r>
            <a:r>
              <a:rPr lang="en-US" sz="2000" b="1" dirty="0"/>
              <a:t>call the Police Hotline at </a:t>
            </a:r>
            <a:r>
              <a:rPr lang="en-US" sz="2000" b="1" dirty="0" smtClean="0"/>
              <a:t>03 </a:t>
            </a:r>
            <a:r>
              <a:rPr lang="en-US" sz="2000" b="1" dirty="0"/>
              <a:t>- 2266 2222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362" name="Picture 2" descr="http://4.bp.blogspot.com/-UUee7jjn1P8/T-fciHwG9iI/AAAAAAAAFdY/C6ww-g7vyK0/s200/Kerja+Kosong+Polis+DiRaja+Malaysia+(PDRM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616.photobucket.com/albums/tt245/saaid_album/lancerPD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8641"/>
            <a:ext cx="4444107" cy="210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95235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9" name="Picture 5" descr="M62FR&amp;E00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606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95936" y="260648"/>
            <a:ext cx="4788024" cy="62068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Bullying and </a:t>
            </a:r>
            <a:r>
              <a:rPr lang="en-US" dirty="0" err="1" smtClean="0"/>
              <a:t>Gangsterism</a:t>
            </a:r>
            <a:endParaRPr lang="en-US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755651" y="2060849"/>
            <a:ext cx="7416750" cy="4031976"/>
          </a:xfrm>
        </p:spPr>
        <p:txBody>
          <a:bodyPr/>
          <a:lstStyle/>
          <a:p>
            <a:pPr algn="ctr"/>
            <a:r>
              <a:rPr lang="en-US" dirty="0" smtClean="0"/>
              <a:t>A short Awareness Presentation brought to you by:</a:t>
            </a:r>
          </a:p>
          <a:p>
            <a:pPr algn="ctr"/>
            <a:r>
              <a:rPr lang="en-US" b="1" dirty="0" smtClean="0"/>
              <a:t>Malaysian Crime Prevention Foundation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(Penang Chapter)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800" dirty="0" smtClean="0"/>
              <a:t>Visit us at </a:t>
            </a:r>
            <a:r>
              <a:rPr lang="en-US" sz="1800" dirty="0" smtClean="0">
                <a:solidFill>
                  <a:srgbClr val="0070C0"/>
                </a:solidFill>
              </a:rPr>
              <a:t>www.mcpfpg.org</a:t>
            </a:r>
            <a:r>
              <a:rPr lang="en-US" sz="1800" dirty="0" smtClean="0"/>
              <a:t> for more information.</a:t>
            </a:r>
            <a:endParaRPr lang="en-US" sz="1800" dirty="0"/>
          </a:p>
        </p:txBody>
      </p:sp>
      <p:pic>
        <p:nvPicPr>
          <p:cNvPr id="7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81" y="3429000"/>
            <a:ext cx="18493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/>
    </p:bldLst>
  </p:timing>
</p:sld>
</file>

<file path=ppt/theme/theme1.xml><?xml version="1.0" encoding="utf-8"?>
<a:theme xmlns:a="http://schemas.openxmlformats.org/drawingml/2006/main" name="m62-thorns">
  <a:themeElements>
    <a:clrScheme name="">
      <a:dk1>
        <a:srgbClr val="5F5F5F"/>
      </a:dk1>
      <a:lt1>
        <a:srgbClr val="FFFFFF"/>
      </a:lt1>
      <a:dk2>
        <a:srgbClr val="000000"/>
      </a:dk2>
      <a:lt2>
        <a:srgbClr val="C0C0C0"/>
      </a:lt2>
      <a:accent1>
        <a:srgbClr val="FF1515"/>
      </a:accent1>
      <a:accent2>
        <a:srgbClr val="A40000"/>
      </a:accent2>
      <a:accent3>
        <a:srgbClr val="FFFFFF"/>
      </a:accent3>
      <a:accent4>
        <a:srgbClr val="505050"/>
      </a:accent4>
      <a:accent5>
        <a:srgbClr val="FFAAAA"/>
      </a:accent5>
      <a:accent6>
        <a:srgbClr val="940000"/>
      </a:accent6>
      <a:hlink>
        <a:srgbClr val="FFD1D1"/>
      </a:hlink>
      <a:folHlink>
        <a:srgbClr val="C0C0C0"/>
      </a:folHlink>
    </a:clrScheme>
    <a:fontScheme name="m62-thor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thor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62 swirly valentine hearts gothic template 02">
  <a:themeElements>
    <a:clrScheme name="">
      <a:dk1>
        <a:srgbClr val="5F5F5F"/>
      </a:dk1>
      <a:lt1>
        <a:srgbClr val="FFFFFF"/>
      </a:lt1>
      <a:dk2>
        <a:srgbClr val="000000"/>
      </a:dk2>
      <a:lt2>
        <a:srgbClr val="C0C0C0"/>
      </a:lt2>
      <a:accent1>
        <a:srgbClr val="FF1515"/>
      </a:accent1>
      <a:accent2>
        <a:srgbClr val="A40000"/>
      </a:accent2>
      <a:accent3>
        <a:srgbClr val="FFFFFF"/>
      </a:accent3>
      <a:accent4>
        <a:srgbClr val="505050"/>
      </a:accent4>
      <a:accent5>
        <a:srgbClr val="FFAAAA"/>
      </a:accent5>
      <a:accent6>
        <a:srgbClr val="940000"/>
      </a:accent6>
      <a:hlink>
        <a:srgbClr val="FFD1D1"/>
      </a:hlink>
      <a:folHlink>
        <a:srgbClr val="C0C0C0"/>
      </a:folHlink>
    </a:clrScheme>
    <a:fontScheme name="1_m62 swirly valentine hearts gothic template 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62 swirly valentine hearts gothic template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62 swirly valentine hearts gothic template 02">
  <a:themeElements>
    <a:clrScheme name="">
      <a:dk1>
        <a:srgbClr val="5F5F5F"/>
      </a:dk1>
      <a:lt1>
        <a:srgbClr val="FFFFFF"/>
      </a:lt1>
      <a:dk2>
        <a:srgbClr val="000000"/>
      </a:dk2>
      <a:lt2>
        <a:srgbClr val="C0C0C0"/>
      </a:lt2>
      <a:accent1>
        <a:srgbClr val="FF1515"/>
      </a:accent1>
      <a:accent2>
        <a:srgbClr val="A40000"/>
      </a:accent2>
      <a:accent3>
        <a:srgbClr val="FFFFFF"/>
      </a:accent3>
      <a:accent4>
        <a:srgbClr val="505050"/>
      </a:accent4>
      <a:accent5>
        <a:srgbClr val="FFAAAA"/>
      </a:accent5>
      <a:accent6>
        <a:srgbClr val="940000"/>
      </a:accent6>
      <a:hlink>
        <a:srgbClr val="FFD1D1"/>
      </a:hlink>
      <a:folHlink>
        <a:srgbClr val="C0C0C0"/>
      </a:folHlink>
    </a:clrScheme>
    <a:fontScheme name="2_m62 swirly valentine hearts gothic template 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62 swirly valentine hearts gothic template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m62-thorns</Template>
  <TotalTime>236</TotalTime>
  <Words>152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m62-thorns</vt:lpstr>
      <vt:lpstr>1_m62 swirly valentine hearts gothic template 02</vt:lpstr>
      <vt:lpstr>2_m62 swirly valentine hearts gothic template 02</vt:lpstr>
      <vt:lpstr>1_It’s not the design of your template</vt:lpstr>
      <vt:lpstr>Bullying &amp; Gangsterism</vt:lpstr>
      <vt:lpstr>Bullying &amp; Gangsterism // How Can It Happen?</vt:lpstr>
      <vt:lpstr>Bullying &amp; Gangsterism // Gang Involvement</vt:lpstr>
      <vt:lpstr>Bullying &amp; Gangsterism // Gang Involvement</vt:lpstr>
      <vt:lpstr>Bullying &amp; Gangsterism // Create a Lawful Society</vt:lpstr>
      <vt:lpstr>Bullying and Gangsterism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Snatch Theft</dc:title>
  <dc:subject>MIC2370-02</dc:subject>
  <dc:creator>Admin</dc:creator>
  <cp:lastModifiedBy>Admin</cp:lastModifiedBy>
  <cp:revision>42</cp:revision>
  <dcterms:created xsi:type="dcterms:W3CDTF">2014-11-07T08:06:28Z</dcterms:created>
  <dcterms:modified xsi:type="dcterms:W3CDTF">2014-11-10T08:54:50Z</dcterms:modified>
</cp:coreProperties>
</file>